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sldIdLst>
    <p:sldId id="258" r:id="rId2"/>
    <p:sldId id="257" r:id="rId3"/>
    <p:sldId id="256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71" r:id="rId12"/>
    <p:sldId id="266" r:id="rId13"/>
    <p:sldId id="272" r:id="rId14"/>
    <p:sldId id="273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F4686"/>
    <a:srgbClr val="1E4682"/>
    <a:srgbClr val="E56461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EAAC3-C8D4-CE48-A43E-E4C6724F2628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8B995-53EB-4B46-9546-65DB56237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B98CE-7F73-AC45-AE23-2A6E238005E9}" type="slidenum">
              <a:rPr lang="en-US"/>
              <a:pPr/>
              <a:t>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Green star is wedding, yellow star are additional European Countries to visit,</a:t>
            </a:r>
            <a:r>
              <a:rPr lang="en-US" baseline="0" dirty="0" smtClean="0"/>
              <a:t> red stars are potential hubs to connect through.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Sensitivity Calculation or Opportunity Cost or Perceived</a:t>
            </a:r>
            <a:r>
              <a:rPr lang="en-US" b="1" baseline="0" dirty="0" smtClean="0"/>
              <a:t> Cost</a:t>
            </a:r>
            <a:r>
              <a:rPr lang="en-US" b="1" dirty="0" smtClean="0"/>
              <a:t>???</a:t>
            </a:r>
          </a:p>
          <a:p>
            <a:r>
              <a:rPr lang="en-US" dirty="0" smtClean="0"/>
              <a:t>Note: too many miles</a:t>
            </a:r>
            <a:r>
              <a:rPr lang="en-US" baseline="0" dirty="0" smtClean="0"/>
              <a:t> to fly straight to Poland, so first needed to fly into a hub then pay for a flight to Krakow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don’t like the Key assumptions</a:t>
            </a:r>
            <a:r>
              <a:rPr lang="en-US" baseline="0" dirty="0" smtClean="0"/>
              <a:t> here, it’s not clear the difference between those and the constraints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Different User Preferences,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Different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Outcomes for Travel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Train and Lodging costs are dependant upon</a:t>
            </a:r>
            <a:r>
              <a:rPr lang="en-US" baseline="0" dirty="0" smtClean="0"/>
              <a:t> user preference (values change based on preference)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All</a:t>
            </a:r>
            <a:r>
              <a:rPr lang="en-US" baseline="0" dirty="0" smtClean="0"/>
              <a:t> prices include weighted/preference costs</a:t>
            </a:r>
          </a:p>
          <a:p>
            <a:r>
              <a:rPr lang="en-US" dirty="0" smtClean="0"/>
              <a:t>Train costs are dependant upon</a:t>
            </a:r>
            <a:r>
              <a:rPr lang="en-US" baseline="0" dirty="0" smtClean="0"/>
              <a:t> user preference (values change based on class of train)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All</a:t>
            </a:r>
            <a:r>
              <a:rPr lang="en-US" baseline="0" dirty="0" smtClean="0"/>
              <a:t> prices include weighted/preference costs</a:t>
            </a:r>
          </a:p>
          <a:p>
            <a:r>
              <a:rPr lang="en-US" dirty="0" smtClean="0"/>
              <a:t>Train costs are dependant upon</a:t>
            </a:r>
            <a:r>
              <a:rPr lang="en-US" baseline="0" dirty="0" smtClean="0"/>
              <a:t> user preference (values change based on class of train)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8B995-53EB-4B46-9546-65DB5623756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A6CF3-8D21-004C-8443-CDB15A2F7DFF}" type="datetimeFigureOut">
              <a:rPr lang="en-US" smtClean="0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B5F2D-1A00-3A43-A164-416691F9E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255280"/>
            <a:ext cx="7467600" cy="3086100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u="sng" dirty="0" smtClean="0">
                <a:solidFill>
                  <a:schemeClr val="tx1"/>
                </a:solidFill>
                <a:latin typeface="Times New Roman"/>
              </a:rPr>
              <a:t>Optimizing Travel for the Big Day</a:t>
            </a:r>
            <a:endParaRPr lang="en-US" sz="3600" dirty="0" smtClean="0">
              <a:solidFill>
                <a:schemeClr val="tx1"/>
              </a:solidFill>
              <a:latin typeface="Times New Roman"/>
            </a:endParaRPr>
          </a:p>
          <a:p>
            <a:r>
              <a:rPr lang="en-US" sz="3600" dirty="0" smtClean="0">
                <a:solidFill>
                  <a:schemeClr val="tx1"/>
                </a:solidFill>
                <a:latin typeface="Times New Roman"/>
              </a:rPr>
              <a:t>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/>
              </a:rPr>
              <a:t>Planning a trip to a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Times New Roman"/>
              </a:rPr>
              <a:t>Big, Fat, </a:t>
            </a:r>
            <a:r>
              <a:rPr lang="en-US" sz="3600" dirty="0" smtClean="0">
                <a:solidFill>
                  <a:srgbClr val="FF0000"/>
                </a:solidFill>
                <a:latin typeface="Times New Roman"/>
              </a:rPr>
              <a:t>Polish </a:t>
            </a:r>
            <a:r>
              <a:rPr lang="en-US" sz="3600" dirty="0" smtClean="0">
                <a:solidFill>
                  <a:schemeClr val="tx1"/>
                </a:solidFill>
                <a:latin typeface="Times New Roman"/>
              </a:rPr>
              <a:t>Wedding</a:t>
            </a:r>
          </a:p>
          <a:p>
            <a:endParaRPr lang="en-US" sz="2400" dirty="0" smtClean="0">
              <a:latin typeface="Times New Roman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Times New Roman"/>
              </a:rPr>
              <a:t>Sheldon Maye &amp; Agata Rzamek</a:t>
            </a:r>
            <a:endParaRPr lang="en-US" sz="2000" dirty="0">
              <a:solidFill>
                <a:schemeClr val="tx1"/>
              </a:solidFill>
              <a:latin typeface="Times New Roman"/>
            </a:endParaRPr>
          </a:p>
        </p:txBody>
      </p:sp>
      <p:pic>
        <p:nvPicPr>
          <p:cNvPr id="2053" name="Picture 5" descr="2350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7900" y="368300"/>
            <a:ext cx="4667250" cy="136207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22571">
            <a:off x="6959600" y="3499880"/>
            <a:ext cx="1003300" cy="103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Model – Hub Costs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50038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159050"/>
            <a:ext cx="8458200" cy="6254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995901"/>
            <a:ext cx="8458200" cy="7802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136095"/>
            <a:ext cx="8458200" cy="8526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" y="5374599"/>
            <a:ext cx="8458200" cy="12922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72111" y="5057764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 of Time: DC-&gt;Hub-&gt;Krakow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90831" y="3784545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Flight: Hub-&gt;Krakow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96183" y="2775375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Fees: DC-&gt;Hub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01535" y="1612226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 of Miles: DC-&gt;Hub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Model – Hub Decision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50038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01535" y="1625184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Cost: DC-&gt;Hub-&gt;Krakow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661516"/>
            <a:ext cx="8458200" cy="310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Model –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Eastern Europe Costs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50038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t="12408" b="6765"/>
          <a:stretch>
            <a:fillRect/>
          </a:stretch>
        </p:blipFill>
        <p:spPr>
          <a:xfrm>
            <a:off x="381000" y="1982568"/>
            <a:ext cx="8458200" cy="11986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01535" y="1612226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Eastern Europe – Train Costs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53935" y="3155335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Eastern Europe – Lodging Costs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9437" y="5588000"/>
            <a:ext cx="6083300" cy="11176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101535" y="5270363"/>
            <a:ext cx="4973052" cy="3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Eastern Europe – Food and Activities Costs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539009"/>
            <a:ext cx="8458200" cy="1731353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rot="16200000" flipH="1">
            <a:off x="1491613" y="5130021"/>
            <a:ext cx="1149728" cy="374918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Model –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Eastern Europe Decision 1: Number of Days in Each City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50038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1701800"/>
            <a:ext cx="8458200" cy="24352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7886" y="4330975"/>
            <a:ext cx="4595273" cy="2233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Model –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Eastern Europe Decision 2: Order of Cities to Visit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50038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0621" y="4482918"/>
            <a:ext cx="3880642" cy="22226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701800"/>
            <a:ext cx="8458200" cy="2505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Choosing the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Best Trip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01800"/>
            <a:ext cx="84582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0" y="3650814"/>
            <a:ext cx="4292600" cy="32071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/>
                <a:ea typeface="+mj-ea"/>
                <a:cs typeface="+mj-cs"/>
              </a:rPr>
              <a:t>Final Outcome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74654" y="1714500"/>
            <a:ext cx="5102646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35400" y="1714500"/>
            <a:ext cx="51689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Best Trip for given user preferences is to:</a:t>
            </a:r>
          </a:p>
          <a:p>
            <a:pPr>
              <a:buFont typeface="Arial"/>
              <a:buChar char="•"/>
            </a:pPr>
            <a:r>
              <a:rPr lang="en-US" i="1" dirty="0" smtClean="0"/>
              <a:t> Use 60K miles and fly through Warsaw</a:t>
            </a:r>
          </a:p>
          <a:p>
            <a:pPr lvl="1">
              <a:buFont typeface="Arial"/>
              <a:buChar char="•"/>
            </a:pPr>
            <a:r>
              <a:rPr lang="en-US" i="1" dirty="0" smtClean="0"/>
              <a:t>Perceived cost of $60</a:t>
            </a:r>
          </a:p>
          <a:p>
            <a:pPr lvl="1">
              <a:buFont typeface="Arial"/>
              <a:buChar char="•"/>
            </a:pPr>
            <a:r>
              <a:rPr lang="en-US" i="1" dirty="0" smtClean="0"/>
              <a:t>Pay Fees of $120 (perceived cost of $240 given frugal budget)</a:t>
            </a:r>
          </a:p>
          <a:p>
            <a:pPr>
              <a:buFont typeface="Arial"/>
              <a:buChar char="•"/>
            </a:pPr>
            <a:r>
              <a:rPr lang="en-US" i="1" dirty="0" smtClean="0"/>
              <a:t>Pay $82 for flight </a:t>
            </a:r>
            <a:r>
              <a:rPr lang="en-US" i="1" dirty="0" err="1" smtClean="0"/>
              <a:t>Warsaw</a:t>
            </a:r>
            <a:r>
              <a:rPr lang="en-US" i="1" dirty="0" err="1" smtClean="0">
                <a:sym typeface="Wingdings"/>
              </a:rPr>
              <a:t></a:t>
            </a:r>
            <a:r>
              <a:rPr lang="en-US" i="1" dirty="0" err="1" smtClean="0"/>
              <a:t>Krakow</a:t>
            </a:r>
            <a:r>
              <a:rPr lang="en-US" i="1" dirty="0" smtClean="0"/>
              <a:t> (perceived cost of $164)</a:t>
            </a:r>
          </a:p>
          <a:p>
            <a:pPr>
              <a:buFont typeface="Arial"/>
              <a:buChar char="•"/>
            </a:pPr>
            <a:r>
              <a:rPr lang="en-US" i="1" dirty="0" smtClean="0"/>
              <a:t>Spend total 21 hours from DC to Krakow</a:t>
            </a:r>
          </a:p>
          <a:p>
            <a:pPr>
              <a:buFont typeface="Arial"/>
              <a:buChar char="•"/>
            </a:pPr>
            <a:endParaRPr lang="en-US" i="1" dirty="0" smtClean="0"/>
          </a:p>
          <a:p>
            <a:pPr>
              <a:buFont typeface="Arial"/>
              <a:buChar char="•"/>
            </a:pPr>
            <a:r>
              <a:rPr lang="en-US" i="1" dirty="0" smtClean="0"/>
              <a:t>The least cost itinerary given preferences is to: </a:t>
            </a:r>
          </a:p>
          <a:p>
            <a:pPr>
              <a:buFont typeface="Arial"/>
              <a:buChar char="•"/>
            </a:pPr>
            <a:r>
              <a:rPr lang="en-US" i="1" dirty="0" smtClean="0"/>
              <a:t>Go from Krakow immediately to Budapest (3 days) to Vienna (2 days) to Prague (2 days) and back to Krakow (2 days) just in time for the wedding</a:t>
            </a:r>
          </a:p>
          <a:p>
            <a:pPr>
              <a:buFont typeface="Arial"/>
              <a:buChar char="•"/>
            </a:pPr>
            <a:endParaRPr lang="en-US" i="1" dirty="0" smtClean="0"/>
          </a:p>
          <a:p>
            <a:pPr>
              <a:buFont typeface="Arial"/>
              <a:buChar char="•"/>
            </a:pPr>
            <a:r>
              <a:rPr lang="en-US" i="1" dirty="0" smtClean="0"/>
              <a:t>Actual out of pocket costs will be $2,459</a:t>
            </a:r>
          </a:p>
          <a:p>
            <a:pPr lvl="1">
              <a:buFont typeface="Arial"/>
              <a:buChar char="•"/>
            </a:pPr>
            <a:r>
              <a:rPr lang="en-US" i="1" dirty="0" smtClean="0"/>
              <a:t>However after preferences and opportunity costs, the perceived cost will be $5,748.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Questions?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8" name="Picture 7" descr="Questions 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382" y="1955800"/>
            <a:ext cx="4470401" cy="447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</a:rPr>
              <a:t>The Dilemma</a:t>
            </a:r>
            <a:endParaRPr lang="en-US" dirty="0">
              <a:latin typeface="Times New Roman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89263" y="1955495"/>
          <a:ext cx="8732904" cy="914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290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/>
                        <a:t>Using frequent flyer miles, </a:t>
                      </a:r>
                      <a:r>
                        <a:rPr lang="en-US" sz="1800" b="1" dirty="0" smtClean="0"/>
                        <a:t>finding the best route</a:t>
                      </a:r>
                      <a:r>
                        <a:rPr lang="en-US" sz="1800" b="1" dirty="0" smtClean="0"/>
                        <a:t> and optimal </a:t>
                      </a:r>
                      <a:r>
                        <a:rPr lang="en-US" sz="1800" b="1" dirty="0" smtClean="0"/>
                        <a:t>number of days to travel from </a:t>
                      </a:r>
                      <a:r>
                        <a:rPr lang="en-US" sz="1800" b="1" baseline="0" dirty="0" smtClean="0"/>
                        <a:t>DC to a friend’s wedding in Poland while visiting 3 Eastern European cities, all based on a given set of preferences</a:t>
                      </a:r>
                      <a:endParaRPr lang="en-US" sz="18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350592" y="3079989"/>
            <a:ext cx="481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Decision Variables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32506" y="1537323"/>
            <a:ext cx="481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Managerial Definition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647" y="4363072"/>
            <a:ext cx="2231915" cy="2494928"/>
          </a:xfrm>
          <a:prstGeom prst="rect">
            <a:avLst/>
          </a:prstGeom>
        </p:spPr>
      </p:pic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189263" y="3483949"/>
          <a:ext cx="7082378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tableStyleId>{5C22544A-7EE6-4342-B048-85BDC9FD1C3A}</a:tableStyleId>
              </a:tblPr>
              <a:tblGrid>
                <a:gridCol w="3541189"/>
                <a:gridCol w="354118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Qualifier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r>
                        <a:rPr lang="en-US" baseline="0" dirty="0" smtClean="0"/>
                        <a:t> of Airfare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Mile-</a:t>
                      </a:r>
                      <a:r>
                        <a:rPr lang="en-US" dirty="0" err="1" smtClean="0"/>
                        <a:t>onaire</a:t>
                      </a:r>
                      <a:r>
                        <a:rPr lang="en-US" dirty="0" smtClean="0"/>
                        <a:t> or Running Low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Spending Money (Food/Activities)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Ballin</a:t>
                      </a:r>
                      <a:r>
                        <a:rPr lang="en-US" dirty="0" smtClean="0"/>
                        <a:t>’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dirty="0" smtClean="0"/>
                        <a:t>Frugal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Travel</a:t>
                      </a:r>
                      <a:r>
                        <a:rPr lang="en-US" baseline="0" dirty="0" smtClean="0"/>
                        <a:t> Time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 &amp; Sweet</a:t>
                      </a:r>
                      <a:r>
                        <a:rPr lang="en-US" baseline="0" dirty="0" smtClean="0"/>
                        <a:t> or Long &amp; Cheap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Lodging Preference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Star,</a:t>
                      </a:r>
                      <a:r>
                        <a:rPr lang="en-US" baseline="0" dirty="0" smtClean="0"/>
                        <a:t> 4 Star, 5 Star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Train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Comfort or Economy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635490" cy="6858000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4114800" y="3035299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4648200" y="3809999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>
            <a:spLocks noChangeAspect="1"/>
          </p:cNvSpPr>
          <p:nvPr/>
        </p:nvSpPr>
        <p:spPr>
          <a:xfrm>
            <a:off x="5853405" y="3187442"/>
            <a:ext cx="457200" cy="457200"/>
          </a:xfrm>
          <a:prstGeom prst="star5">
            <a:avLst/>
          </a:prstGeom>
          <a:solidFill>
            <a:srgbClr val="00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5461000" y="4317999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>
            <a:spLocks noChangeAspect="1"/>
          </p:cNvSpPr>
          <p:nvPr/>
        </p:nvSpPr>
        <p:spPr>
          <a:xfrm>
            <a:off x="2536524" y="3079450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>
            <a:spLocks noChangeAspect="1"/>
          </p:cNvSpPr>
          <p:nvPr/>
        </p:nvSpPr>
        <p:spPr>
          <a:xfrm>
            <a:off x="2902284" y="6050982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>
            <a:spLocks noChangeAspect="1"/>
          </p:cNvSpPr>
          <p:nvPr/>
        </p:nvSpPr>
        <p:spPr>
          <a:xfrm>
            <a:off x="411480" y="3492499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>
            <a:spLocks noChangeAspect="1"/>
          </p:cNvSpPr>
          <p:nvPr/>
        </p:nvSpPr>
        <p:spPr>
          <a:xfrm>
            <a:off x="3450924" y="5074653"/>
            <a:ext cx="365760" cy="3657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>
            <a:spLocks noChangeAspect="1"/>
          </p:cNvSpPr>
          <p:nvPr/>
        </p:nvSpPr>
        <p:spPr>
          <a:xfrm>
            <a:off x="594360" y="0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>
            <a:spLocks noChangeAspect="1"/>
          </p:cNvSpPr>
          <p:nvPr/>
        </p:nvSpPr>
        <p:spPr>
          <a:xfrm>
            <a:off x="6127725" y="2124812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>
            <a:spLocks noChangeAspect="1"/>
          </p:cNvSpPr>
          <p:nvPr/>
        </p:nvSpPr>
        <p:spPr>
          <a:xfrm>
            <a:off x="-56952" y="457200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>
            <a:spLocks noChangeAspect="1"/>
          </p:cNvSpPr>
          <p:nvPr/>
        </p:nvSpPr>
        <p:spPr>
          <a:xfrm>
            <a:off x="0" y="1759052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>
            <a:spLocks noChangeAspect="1"/>
          </p:cNvSpPr>
          <p:nvPr/>
        </p:nvSpPr>
        <p:spPr>
          <a:xfrm>
            <a:off x="365760" y="1728572"/>
            <a:ext cx="365760" cy="365760"/>
          </a:xfrm>
          <a:prstGeom prst="star5">
            <a:avLst/>
          </a:prstGeom>
          <a:solidFill>
            <a:srgbClr val="E5646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230840" y="2722250"/>
            <a:ext cx="182880" cy="166001"/>
          </a:xfrm>
          <a:prstGeom prst="ellipse">
            <a:avLst/>
          </a:prstGeom>
          <a:solidFill>
            <a:srgbClr val="1F46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154904" y="2047924"/>
            <a:ext cx="182880" cy="166001"/>
          </a:xfrm>
          <a:prstGeom prst="ellipse">
            <a:avLst/>
          </a:prstGeom>
          <a:solidFill>
            <a:srgbClr val="1F46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3580332" y="3991939"/>
            <a:ext cx="192024" cy="182423"/>
          </a:xfrm>
          <a:prstGeom prst="ellipse">
            <a:avLst/>
          </a:prstGeom>
          <a:solidFill>
            <a:srgbClr val="1F46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3826308" y="4130970"/>
            <a:ext cx="211756" cy="201168"/>
          </a:xfrm>
          <a:prstGeom prst="ellipse">
            <a:avLst/>
          </a:prstGeom>
          <a:solidFill>
            <a:srgbClr val="1F46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5172240" y="4039759"/>
            <a:ext cx="192024" cy="182423"/>
          </a:xfrm>
          <a:prstGeom prst="ellipse">
            <a:avLst/>
          </a:prstGeom>
          <a:solidFill>
            <a:srgbClr val="1F46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74654" y="1701800"/>
            <a:ext cx="5102646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35400" y="1701800"/>
            <a:ext cx="516890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Assigning Costs to Miles, Fees, and Hours</a:t>
            </a:r>
          </a:p>
          <a:p>
            <a:endParaRPr lang="en-US" b="1" i="1" dirty="0" smtClean="0"/>
          </a:p>
          <a:p>
            <a:pPr>
              <a:buFontTx/>
              <a:buChar char="-"/>
            </a:pPr>
            <a:r>
              <a:rPr lang="en-US" dirty="0" smtClean="0"/>
              <a:t>Used </a:t>
            </a:r>
            <a:r>
              <a:rPr lang="en-US" dirty="0" err="1" smtClean="0"/>
              <a:t>Delta.com</a:t>
            </a:r>
            <a:r>
              <a:rPr lang="en-US" dirty="0" smtClean="0"/>
              <a:t> and Kayak to gather amount of miles, hours, and fees associated with</a:t>
            </a:r>
            <a:r>
              <a:rPr lang="en-US" dirty="0" smtClean="0"/>
              <a:t> flying into </a:t>
            </a:r>
            <a:r>
              <a:rPr lang="en-US" dirty="0" smtClean="0"/>
              <a:t>a major airport</a:t>
            </a:r>
            <a:r>
              <a:rPr lang="en-US" dirty="0" smtClean="0"/>
              <a:t> in Europe </a:t>
            </a:r>
            <a:r>
              <a:rPr lang="en-US" dirty="0" smtClean="0"/>
              <a:t>(hub city) 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Researched travel times and costs between hub city and Krakow (wedding destination)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Assigned dollar values to miles to create sensitivity calculation ($1 per 1,000 miles)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Assigned dollar</a:t>
            </a:r>
            <a:r>
              <a:rPr lang="en-US" b="1" dirty="0" smtClean="0"/>
              <a:t> </a:t>
            </a:r>
            <a:r>
              <a:rPr lang="en-US" dirty="0" smtClean="0"/>
              <a:t>values to each hour to create sensitivity calculation (Opportunity cost of $25/hour)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i="1" dirty="0" smtClean="0"/>
              <a:t>Preference options: miles, budget, time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/>
                <a:ea typeface="+mj-ea"/>
                <a:cs typeface="+mj-cs"/>
              </a:rPr>
              <a:t>Getting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Across the Pond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1" y="3975100"/>
            <a:ext cx="3615899" cy="289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569" y="1909816"/>
            <a:ext cx="1596598" cy="6226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843760"/>
            <a:ext cx="2248602" cy="849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Hitting the Sack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74654" y="1701800"/>
            <a:ext cx="5102646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35400" y="1701800"/>
            <a:ext cx="516890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Pricing Hotels</a:t>
            </a:r>
          </a:p>
          <a:p>
            <a:endParaRPr lang="en-US" b="1" i="1" dirty="0" smtClean="0"/>
          </a:p>
          <a:p>
            <a:pPr>
              <a:buFontTx/>
              <a:buChar char="-"/>
            </a:pPr>
            <a:r>
              <a:rPr lang="en-US" dirty="0" smtClean="0"/>
              <a:t>Used</a:t>
            </a:r>
            <a:r>
              <a:rPr lang="en-US" dirty="0" smtClean="0"/>
              <a:t> </a:t>
            </a:r>
            <a:r>
              <a:rPr lang="en-US" dirty="0" err="1" smtClean="0"/>
              <a:t>Orbitz.co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gather lodging in Krakow, Prague, Vienna and Budapest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Average hotel stays ranged from $20 - $100 /night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Rates play into model when deciding how many days to spend in each city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One constraint: Must remain in Krakow the last 2 nights to attend friend’s wedding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i="1" dirty="0" smtClean="0"/>
              <a:t>Preference options: lodging star level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354" y="3547176"/>
            <a:ext cx="2930946" cy="2980623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287234" y="2047240"/>
            <a:ext cx="807720" cy="274320"/>
            <a:chOff x="-1848906" y="2184400"/>
            <a:chExt cx="807720" cy="274320"/>
          </a:xfrm>
        </p:grpSpPr>
        <p:sp>
          <p:nvSpPr>
            <p:cNvPr id="15" name="5-Point Star 14"/>
            <p:cNvSpPr/>
            <p:nvPr/>
          </p:nvSpPr>
          <p:spPr>
            <a:xfrm>
              <a:off x="-1848906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-1582206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5-Point Star 16"/>
            <p:cNvSpPr/>
            <p:nvPr/>
          </p:nvSpPr>
          <p:spPr>
            <a:xfrm>
              <a:off x="-1315506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88060" y="2519680"/>
            <a:ext cx="1087120" cy="274320"/>
            <a:chOff x="-515406" y="2184400"/>
            <a:chExt cx="1087120" cy="274320"/>
          </a:xfrm>
        </p:grpSpPr>
        <p:sp>
          <p:nvSpPr>
            <p:cNvPr id="18" name="5-Point Star 17"/>
            <p:cNvSpPr/>
            <p:nvPr/>
          </p:nvSpPr>
          <p:spPr>
            <a:xfrm>
              <a:off x="-515406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-236006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30694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5-Point Star 20"/>
            <p:cNvSpPr/>
            <p:nvPr/>
          </p:nvSpPr>
          <p:spPr>
            <a:xfrm>
              <a:off x="297394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08480" y="2960838"/>
            <a:ext cx="1353820" cy="274320"/>
            <a:chOff x="957794" y="2184400"/>
            <a:chExt cx="1353820" cy="274320"/>
          </a:xfrm>
        </p:grpSpPr>
        <p:sp>
          <p:nvSpPr>
            <p:cNvPr id="22" name="5-Point Star 21"/>
            <p:cNvSpPr/>
            <p:nvPr/>
          </p:nvSpPr>
          <p:spPr>
            <a:xfrm>
              <a:off x="957794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5-Point Star 22"/>
            <p:cNvSpPr/>
            <p:nvPr/>
          </p:nvSpPr>
          <p:spPr>
            <a:xfrm>
              <a:off x="1224494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5-Point Star 23"/>
            <p:cNvSpPr/>
            <p:nvPr/>
          </p:nvSpPr>
          <p:spPr>
            <a:xfrm>
              <a:off x="1503894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5-Point Star 24"/>
            <p:cNvSpPr/>
            <p:nvPr/>
          </p:nvSpPr>
          <p:spPr>
            <a:xfrm>
              <a:off x="1770594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5-Point Star 25"/>
            <p:cNvSpPr/>
            <p:nvPr/>
          </p:nvSpPr>
          <p:spPr>
            <a:xfrm>
              <a:off x="2037294" y="2184400"/>
              <a:ext cx="274320" cy="274320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Eat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Hard, Play Hard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74654" y="1714500"/>
            <a:ext cx="5102646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35400" y="1714500"/>
            <a:ext cx="51689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Pricing Food and Activities</a:t>
            </a:r>
          </a:p>
          <a:p>
            <a:endParaRPr lang="en-US" dirty="0" smtClean="0"/>
          </a:p>
          <a:p>
            <a:r>
              <a:rPr lang="en-US" dirty="0" smtClean="0"/>
              <a:t>- Used TripAdvisor to gather information about average costs of food and activities (e.g. museums, transportation, beer, etc) for each Eastern Europe City</a:t>
            </a:r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r>
              <a:rPr lang="en-US" i="1" dirty="0" smtClean="0"/>
              <a:t>Preference options: budget</a:t>
            </a:r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4105149"/>
            <a:ext cx="3704335" cy="27782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1" y="1701800"/>
            <a:ext cx="2029920" cy="21129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666" y="3814762"/>
            <a:ext cx="2177971" cy="1438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Taking the Scenic Route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74654" y="1701800"/>
            <a:ext cx="5102646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35400" y="1701800"/>
            <a:ext cx="51689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Travel from Krakow to Prague, Vienna and Budapest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Used </a:t>
            </a:r>
            <a:r>
              <a:rPr lang="en-US" dirty="0" err="1" smtClean="0"/>
              <a:t>RailEurope</a:t>
            </a:r>
            <a:r>
              <a:rPr lang="en-US" dirty="0" smtClean="0"/>
              <a:t> to gather information about trip time and costs for all combinations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Assigned dollar values to each hour to create sensitivity calculation (Opportunity cost of $5/hour)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  <a:r>
              <a:rPr lang="en-US" i="1" dirty="0" smtClean="0"/>
              <a:t>Preference options: train class, time</a:t>
            </a:r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01" y="2814639"/>
            <a:ext cx="3594099" cy="26955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877" y="4162426"/>
            <a:ext cx="2701791" cy="1148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Model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- Key Assumptions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1701800"/>
            <a:ext cx="8623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Tx/>
              <a:buChar char="-"/>
            </a:pPr>
            <a:r>
              <a:rPr lang="en-US" sz="2000" dirty="0" smtClean="0"/>
              <a:t>The journey begins and ends in Washington D.C. 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000" dirty="0" smtClean="0"/>
              <a:t>Must utilize miles for</a:t>
            </a:r>
            <a:r>
              <a:rPr lang="en-US" sz="2000" dirty="0" smtClean="0"/>
              <a:t> Transatlantic </a:t>
            </a:r>
            <a:r>
              <a:rPr lang="en-US" sz="2000" dirty="0" smtClean="0"/>
              <a:t>flight and pay for roundtrip flight to Krakow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000" dirty="0" smtClean="0"/>
              <a:t>Must travel to Prague, Vienna and Budapest by train, starting and ending with Krakow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000" dirty="0" smtClean="0"/>
              <a:t>Must spend at least 2 days in each country and end with Krakow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US" sz="2000" dirty="0" smtClean="0"/>
              <a:t>Total Travel time including Krakow is 9 days</a:t>
            </a:r>
            <a:r>
              <a:rPr lang="en-US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00"/>
            <a:ext cx="9144000" cy="14176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3810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/>
                <a:ea typeface="+mj-ea"/>
                <a:cs typeface="+mj-cs"/>
              </a:rPr>
              <a:t>Model - Input Preferences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000" y="1701800"/>
            <a:ext cx="8496300" cy="4724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1000" y="1701800"/>
            <a:ext cx="8623300" cy="486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i="1" dirty="0" smtClean="0"/>
          </a:p>
          <a:p>
            <a:endParaRPr lang="en-US" sz="2800" b="1" i="1" dirty="0" smtClean="0"/>
          </a:p>
          <a:p>
            <a:pPr>
              <a:buFontTx/>
              <a:buChar char="-"/>
            </a:pPr>
            <a:endParaRPr lang="en-US" sz="2800" b="1" i="1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 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pPr lvl="1"/>
            <a:r>
              <a:rPr lang="en-US" dirty="0" smtClean="0"/>
              <a:t>	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005633" y="4302043"/>
          <a:ext cx="4914900" cy="1571831"/>
        </p:xfrm>
        <a:graphic>
          <a:graphicData uri="http://schemas.openxmlformats.org/drawingml/2006/table">
            <a:tbl>
              <a:tblPr/>
              <a:tblGrid>
                <a:gridCol w="2006600"/>
                <a:gridCol w="2908300"/>
              </a:tblGrid>
              <a:tr h="3384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Category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Qualifier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692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Miles Preference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I'm a Mile-onaire, Few as possible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082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Budget (Food, Activities)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Ballin', Low on Funds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384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Travel Time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Short and Sweet, Long but Cheap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692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Lodging Quality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3 Star, 4 Star, 5 Star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791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Train Class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Comfort, Economy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467969" y="1852153"/>
          <a:ext cx="6096000" cy="2083824"/>
        </p:xfrm>
        <a:graphic>
          <a:graphicData uri="http://schemas.openxmlformats.org/drawingml/2006/table">
            <a:tbl>
              <a:tblPr/>
              <a:tblGrid>
                <a:gridCol w="2484208"/>
                <a:gridCol w="1145202"/>
                <a:gridCol w="2466590"/>
              </a:tblGrid>
              <a:tr h="19380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latin typeface="Arial"/>
                        </a:rPr>
                        <a:t>What are your preferences?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How Sensitive are you to using your miles?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------&gt;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I'm a Mile-onaire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What is your budget like for this trip?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------&gt;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Low on Funds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What is your travel time vs. cost preference?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------&gt;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Short and Sweet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What kind of hotel do you prefer?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------&gt;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 Star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938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What class of Train do you prefer?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------&gt;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Comfort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1013</Words>
  <Application>Microsoft Macintosh PowerPoint</Application>
  <PresentationFormat>On-screen Show (4:3)</PresentationFormat>
  <Paragraphs>322</Paragraphs>
  <Slides>17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The Dilemma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Agata Rzamek</dc:creator>
  <cp:lastModifiedBy>Sheldon Maye</cp:lastModifiedBy>
  <cp:revision>20</cp:revision>
  <dcterms:created xsi:type="dcterms:W3CDTF">2011-05-02T14:16:14Z</dcterms:created>
  <dcterms:modified xsi:type="dcterms:W3CDTF">2011-05-02T14:28:17Z</dcterms:modified>
</cp:coreProperties>
</file>